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  <p:sldMasterId id="2147483726" r:id="rId2"/>
  </p:sldMasterIdLst>
  <p:notesMasterIdLst>
    <p:notesMasterId r:id="rId44"/>
  </p:notesMasterIdLst>
  <p:handoutMasterIdLst>
    <p:handoutMasterId r:id="rId45"/>
  </p:handoutMasterIdLst>
  <p:sldIdLst>
    <p:sldId id="479" r:id="rId3"/>
    <p:sldId id="480" r:id="rId4"/>
    <p:sldId id="536" r:id="rId5"/>
    <p:sldId id="524" r:id="rId6"/>
    <p:sldId id="528" r:id="rId7"/>
    <p:sldId id="529" r:id="rId8"/>
    <p:sldId id="531" r:id="rId9"/>
    <p:sldId id="532" r:id="rId10"/>
    <p:sldId id="530" r:id="rId11"/>
    <p:sldId id="482" r:id="rId12"/>
    <p:sldId id="495" r:id="rId13"/>
    <p:sldId id="422" r:id="rId14"/>
    <p:sldId id="496" r:id="rId15"/>
    <p:sldId id="534" r:id="rId16"/>
    <p:sldId id="424" r:id="rId17"/>
    <p:sldId id="429" r:id="rId18"/>
    <p:sldId id="430" r:id="rId19"/>
    <p:sldId id="483" r:id="rId20"/>
    <p:sldId id="436" r:id="rId21"/>
    <p:sldId id="497" r:id="rId22"/>
    <p:sldId id="437" r:id="rId23"/>
    <p:sldId id="533" r:id="rId24"/>
    <p:sldId id="439" r:id="rId25"/>
    <p:sldId id="454" r:id="rId26"/>
    <p:sldId id="505" r:id="rId27"/>
    <p:sldId id="457" r:id="rId28"/>
    <p:sldId id="458" r:id="rId29"/>
    <p:sldId id="459" r:id="rId30"/>
    <p:sldId id="460" r:id="rId31"/>
    <p:sldId id="461" r:id="rId32"/>
    <p:sldId id="462" r:id="rId33"/>
    <p:sldId id="522" r:id="rId34"/>
    <p:sldId id="521" r:id="rId35"/>
    <p:sldId id="520" r:id="rId36"/>
    <p:sldId id="463" r:id="rId37"/>
    <p:sldId id="535" r:id="rId38"/>
    <p:sldId id="464" r:id="rId39"/>
    <p:sldId id="465" r:id="rId40"/>
    <p:sldId id="466" r:id="rId41"/>
    <p:sldId id="467" r:id="rId42"/>
    <p:sldId id="46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7B7"/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6" autoAdjust="0"/>
    <p:restoredTop sz="99563" autoAdjust="0"/>
  </p:normalViewPr>
  <p:slideViewPr>
    <p:cSldViewPr snapToGrid="0" snapToObjects="1">
      <p:cViewPr varScale="1">
        <p:scale>
          <a:sx n="60" d="100"/>
          <a:sy n="60" d="100"/>
        </p:scale>
        <p:origin x="4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9/8/2015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1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3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37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6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38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6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3736C-B73A-49BD-907A-B46D5C358051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F250A-20D8-4DB0-B518-5D0FE3A4B125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4607-1298-45AB-87AA-84BED9998DF0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5E19-5423-4520-B9BB-9BDF29FDE0DA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D471-595D-4BCB-9C2B-EC16E2036986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63F2-4C7E-4389-B831-B1CD3AE6CE00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96C5-A1D3-4142-B7E9-1B3DC00E3769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95BB-0AF8-403C-A125-9FBAEE09B46F}" type="datetime1">
              <a:rPr lang="en-US" smtClean="0"/>
              <a:t>9/8/2015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771-AFB0-4818-A790-F0B3F6E6999A}" type="datetime1">
              <a:rPr lang="en-US" smtClean="0"/>
              <a:t>9/8/2015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3729-E711-499C-AC15-DEB8A6DA567D}" type="datetime1">
              <a:rPr lang="en-US" smtClean="0"/>
              <a:t>9/8/2015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7FE6-AE96-48AA-BE56-ADBDF2C13555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11F2-2AF8-41DA-9D62-B6ABACF023CD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81721-C888-4F8C-90EE-E49082530993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29846-2DA0-4539-B9BE-3FEE49E44111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13A2-1DFE-4F9B-B62D-426CB88031B1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0B95-228F-4D11-9828-2B959D5810FE}" type="datetime1">
              <a:rPr lang="en-US" smtClean="0"/>
              <a:t>9/8/2015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CECB-C290-45A2-8D80-51E657D5BB1F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4075-8A4E-49ED-9B3B-DDF9FD00A4D1}" type="datetime1">
              <a:rPr lang="en-US" smtClean="0"/>
              <a:t>9/8/2015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5B3A-2460-41D9-9773-0342FA83EBA1}" type="datetime1">
              <a:rPr lang="en-US" smtClean="0"/>
              <a:t>9/8/2015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DAC0-989E-4986-9C7F-8B0847B5D79F}" type="datetime1">
              <a:rPr lang="en-US" smtClean="0"/>
              <a:t>9/8/2015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A4CB-BF89-4E18-8A3A-FB345B349A83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73EB-4264-466E-8DAF-E591B90474F0}" type="datetime1">
              <a:rPr lang="en-US" smtClean="0"/>
              <a:t>9/8/2015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14D341A-1B7A-4757-870D-C23D7923CB84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Copyright © EV3Lessons.com 2015 (Last edit: 9/05/2015)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2B736-D8B8-4A96-8177-FD789BC4F8B6}" type="datetime1">
              <a:rPr lang="en-US" smtClean="0"/>
              <a:t>9/8/2015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calgary.ca/IOSTEM/files/IOSTEM/media_crop/44/public/sensors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0.em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6675"/>
            <a:ext cx="7772400" cy="4571999"/>
          </a:xfrm>
        </p:spPr>
        <p:txBody>
          <a:bodyPr/>
          <a:lstStyle/>
          <a:p>
            <a:pPr algn="ctr"/>
            <a:r>
              <a:rPr lang="en-US" sz="6600" dirty="0" smtClean="0"/>
              <a:t>BEGINNER FLL PROGRAMMING WORKSHOP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357" y="4848727"/>
            <a:ext cx="6858000" cy="914400"/>
          </a:xfrm>
        </p:spPr>
        <p:txBody>
          <a:bodyPr/>
          <a:lstStyle/>
          <a:p>
            <a:pPr algn="ctr"/>
            <a:r>
              <a:rPr lang="en-US" dirty="0" smtClean="0"/>
              <a:t>By DROIDS ROBOTICS &amp; EV3LESSONS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2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Sensors in FLL?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Sensors can help you know your position on the FLL table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Sensors can help you be more accurate therefore receiving less touch penalties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Sensors can help you do accurate turns, straighten up on lines, move until a certain distance from a wall, and know when you are on a wall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Moving up to a mission model accurately might need a sensor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sensor?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30166"/>
            <a:ext cx="8245474" cy="51959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sensor lets an EV3 program measure and collect data about is surroundings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EV3 sensors for FLL include: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Color – measures color and darkness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Gyro – measures rotation of robot 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Ultrasonic – measures distance to nearby surfaces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Touch – measures contact with surface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http://www.ucalgary.ca/IOSTEM/files/IOSTEM/media_crop/44/public/sens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7" y="4346768"/>
            <a:ext cx="5715070" cy="18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225020"/>
            <a:ext cx="736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</a:t>
            </a:r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www.ucalgary.ca/IOSTEM/files/IOSTEM/media_crop/44/public/sensors.jpg</a:t>
            </a:r>
            <a:r>
              <a:rPr lang="en-US" sz="1100" dirty="0" smtClean="0"/>
              <a:t>  </a:t>
            </a:r>
            <a:endParaRPr 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TOUCH SENSOR?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707" y="1408946"/>
            <a:ext cx="5721393" cy="49953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Touch Sensor can detect when the sensor’s red button has been pressed or released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With this information, you can program an action when the sensor is: </a:t>
            </a:r>
          </a:p>
          <a:p>
            <a:pPr algn="r"/>
            <a:r>
              <a:rPr lang="en-US" b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pic>
        <p:nvPicPr>
          <p:cNvPr id="8" name="Picture 7" descr="Screen Shot 2014-08-08 at 6.00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6244639" y="1378098"/>
            <a:ext cx="1728714" cy="2392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8928" y="2655772"/>
            <a:ext cx="203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Currently Pressed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108" y="3025104"/>
            <a:ext cx="214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Currently Released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3156" y="3370080"/>
            <a:ext cx="107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Bumped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might you use this </a:t>
            </a:r>
            <a:r>
              <a:rPr lang="en-US" dirty="0" smtClean="0"/>
              <a:t>sensor IN FLL?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Useful </a:t>
            </a:r>
            <a:r>
              <a:rPr lang="en-US" dirty="0"/>
              <a:t>for programming “moving until touch sensor is pressed/</a:t>
            </a:r>
            <a:r>
              <a:rPr lang="en-US" dirty="0" smtClean="0"/>
              <a:t>released”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For example, if you put a touch sensor on the front the robot, you can have it stop moving if it runs into something.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can also have your program start or stop when a touch sensor is pressed.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on and 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5105" y="4975041"/>
            <a:ext cx="312889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Rookie Tip: </a:t>
            </a:r>
            <a:r>
              <a:rPr lang="en-US" dirty="0" smtClean="0"/>
              <a:t>Motor On needs to be followed by another block (e.g. Wait Block)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01374"/>
            <a:ext cx="5683541" cy="3539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would happen if you placed a Move Steering Block and left the motor “On”?</a:t>
            </a:r>
          </a:p>
          <a:p>
            <a:r>
              <a:rPr lang="en-US" dirty="0" smtClean="0"/>
              <a:t>Would the robot…</a:t>
            </a:r>
          </a:p>
          <a:p>
            <a:r>
              <a:rPr lang="en-US" dirty="0" smtClean="0"/>
              <a:t>	1) Move?</a:t>
            </a:r>
          </a:p>
          <a:p>
            <a:r>
              <a:rPr lang="en-US" dirty="0" smtClean="0"/>
              <a:t>	2) Move for a little while?</a:t>
            </a:r>
          </a:p>
          <a:p>
            <a:r>
              <a:rPr lang="en-US" dirty="0" smtClean="0"/>
              <a:t>	3) Not move at all?</a:t>
            </a:r>
          </a:p>
          <a:p>
            <a:endParaRPr lang="en-US" dirty="0"/>
          </a:p>
          <a:p>
            <a:r>
              <a:rPr lang="en-US" dirty="0" smtClean="0"/>
              <a:t>ANS.</a:t>
            </a:r>
          </a:p>
          <a:p>
            <a:endParaRPr lang="en-US" dirty="0" smtClean="0"/>
          </a:p>
          <a:p>
            <a:r>
              <a:rPr lang="en-US" dirty="0" smtClean="0"/>
              <a:t>What does Motor Off do?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52" y="1531006"/>
            <a:ext cx="2191430" cy="151714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72887" y="2514362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942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program with the Touch Sensor?</a:t>
            </a:r>
            <a:endParaRPr lang="en-US" dirty="0"/>
          </a:p>
        </p:txBody>
      </p:sp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4" y="2640712"/>
            <a:ext cx="3354455" cy="389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148" y="1694736"/>
            <a:ext cx="31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rgbClr val="FF6600"/>
                  </a:solidFill>
                </a:ln>
              </a:rPr>
              <a:t>Wait For Block</a:t>
            </a:r>
            <a:endParaRPr lang="en-US" sz="2800" b="1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39060" y="3167809"/>
            <a:ext cx="2282426" cy="2359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sng" dirty="0" smtClean="0"/>
              <a:t>Orange Flow Tab: Wait for Block</a:t>
            </a:r>
          </a:p>
          <a:p>
            <a:pPr lvl="1"/>
            <a:r>
              <a:rPr lang="en-US" dirty="0" smtClean="0"/>
              <a:t>Used to wait for a sensor reading (or time)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pic>
        <p:nvPicPr>
          <p:cNvPr id="11" name="Picture 10" descr="Screen Shot 2014-08-08 at 6.00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3626800" y="3156487"/>
            <a:ext cx="1322819" cy="183053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616009" y="3124102"/>
            <a:ext cx="682869" cy="691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26396"/>
            <a:ext cx="4414983" cy="47891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your robot to move until it hits the edge of a wall. Then back up and turn right 90 degrees.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50" y="1609410"/>
            <a:ext cx="1423624" cy="1291340"/>
          </a:xfrm>
          <a:prstGeom prst="rect">
            <a:avLst/>
          </a:prstGeom>
        </p:spPr>
      </p:pic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0" y="1412696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30" y="1022882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8614" y="3059546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58614" y="3313545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2182" y="5137528"/>
            <a:ext cx="326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 Move Steering + Turning + Wait Block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3564" y="3740727"/>
            <a:ext cx="3352800" cy="24106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47873" y="3982876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2937168" y="467741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83593" y="5065356"/>
            <a:ext cx="0" cy="600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477495" y="4889846"/>
            <a:ext cx="540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 Solution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5804" b="66665"/>
          <a:stretch/>
        </p:blipFill>
        <p:spPr>
          <a:xfrm>
            <a:off x="678578" y="2245489"/>
            <a:ext cx="7341219" cy="856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8" t="8235" r="1496" b="9057"/>
          <a:stretch/>
        </p:blipFill>
        <p:spPr>
          <a:xfrm>
            <a:off x="206856" y="3150888"/>
            <a:ext cx="8495818" cy="1111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7223" b="5820"/>
          <a:stretch/>
        </p:blipFill>
        <p:spPr>
          <a:xfrm>
            <a:off x="761530" y="4304678"/>
            <a:ext cx="7341219" cy="18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Program with the Ultrasonic?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similar to the touch sensor</a:t>
            </a:r>
          </a:p>
          <a:p>
            <a:r>
              <a:rPr lang="en-US" dirty="0" smtClean="0"/>
              <a:t>Just change the wait for block to wait for a reading from the ultrasonic sensor</a:t>
            </a:r>
          </a:p>
          <a:p>
            <a:r>
              <a:rPr lang="en-US" dirty="0" smtClean="0"/>
              <a:t>	Use it to stay a particular distance away from the wall or mission model.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color sensor?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47560"/>
            <a:ext cx="5938830" cy="50589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What are they?  Sensors that detect the intensity of light that enters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Three modes: Color, Reflected Light Intensity and Ambient Light Intensity</a:t>
            </a:r>
          </a:p>
          <a:p>
            <a:pPr marL="800100" lvl="1" indent="-342900"/>
            <a:r>
              <a:rPr lang="en-US" b="1" dirty="0" smtClean="0">
                <a:solidFill>
                  <a:srgbClr val="FF0000"/>
                </a:solidFill>
              </a:rPr>
              <a:t>Color Mode</a:t>
            </a:r>
            <a:r>
              <a:rPr lang="en-US" b="1" dirty="0" smtClean="0"/>
              <a:t>: </a:t>
            </a:r>
            <a:r>
              <a:rPr lang="en-US" b="0" dirty="0" smtClean="0"/>
              <a:t>Recognizes 7 colors (black, brown, blue, green, yellow, red, white) and No Color</a:t>
            </a:r>
          </a:p>
          <a:p>
            <a:pPr marL="800100" lvl="1" indent="-342900"/>
            <a:r>
              <a:rPr lang="en-US" b="1" dirty="0" smtClean="0"/>
              <a:t>Reflected Light: </a:t>
            </a:r>
            <a:r>
              <a:rPr lang="en-US" b="0" dirty="0" smtClean="0"/>
              <a:t>Measures the intensity of the light reflected back from a lamp that emits a red light. (0=very dark and 100=very light)</a:t>
            </a:r>
          </a:p>
          <a:p>
            <a:pPr marL="800100" lvl="1" indent="-342900"/>
            <a:r>
              <a:rPr lang="en-US" b="1" dirty="0" smtClean="0"/>
              <a:t>Ambient Light: </a:t>
            </a:r>
            <a:r>
              <a:rPr lang="en-US" b="0" dirty="0" smtClean="0"/>
              <a:t>Measures the strength of the light that enters the sensor from the environment. </a:t>
            </a:r>
            <a:r>
              <a:rPr lang="en-US" b="0" dirty="0"/>
              <a:t>(0=very dark and 100=very light)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85" y="2256419"/>
            <a:ext cx="1962198" cy="184868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36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Use sensors to solve FLL missions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Wait For Block with a Sensor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Line Following with Loops &amp; Switches</a:t>
            </a:r>
          </a:p>
          <a:p>
            <a:r>
              <a:rPr lang="en-US" dirty="0"/>
              <a:t>	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Learn some tips &amp; tricks in building and programming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Understand where on the Trash Trek Mat you can use these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Color Sensor in FLL?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562"/>
            <a:ext cx="8245474" cy="245728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FLL mats have many lines that you can use to make your robot more reliable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color sensor to </a:t>
            </a:r>
            <a:r>
              <a:rPr lang="en-US" dirty="0" smtClean="0">
                <a:solidFill>
                  <a:srgbClr val="FF0000"/>
                </a:solidFill>
              </a:rPr>
              <a:t>move until a 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follow a line</a:t>
            </a:r>
            <a:r>
              <a:rPr lang="en-US" dirty="0" smtClean="0"/>
              <a:t>, and         </a:t>
            </a:r>
            <a:r>
              <a:rPr lang="en-US" dirty="0" smtClean="0">
                <a:solidFill>
                  <a:srgbClr val="FF0000"/>
                </a:solidFill>
              </a:rPr>
              <a:t>square up on a line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will teach you </a:t>
            </a:r>
            <a:r>
              <a:rPr lang="en-US" dirty="0"/>
              <a:t>to move until a </a:t>
            </a:r>
            <a:r>
              <a:rPr lang="en-US" dirty="0" smtClean="0"/>
              <a:t>line and follow a line in this workshop.  The </a:t>
            </a:r>
            <a:r>
              <a:rPr lang="en-US" dirty="0"/>
              <a:t>other square up on a </a:t>
            </a:r>
            <a:r>
              <a:rPr lang="en-US" dirty="0" smtClean="0"/>
              <a:t>line lesson is available on 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trashtrek-fie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6" y="3880550"/>
            <a:ext cx="4892780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MOVE STEERING TIP: COAST or Brake?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5814291" cy="4373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Something more about the Move Steering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You will notice you have an option to COAST or BRAKE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Coast </a:t>
            </a:r>
            <a:r>
              <a:rPr lang="en-US" b="0" dirty="0"/>
              <a:t>will make the motors keep moving.  </a:t>
            </a:r>
            <a:r>
              <a:rPr lang="en-US" b="0" dirty="0" smtClean="0"/>
              <a:t>Brake makes </a:t>
            </a:r>
            <a:r>
              <a:rPr lang="en-US" b="0" dirty="0"/>
              <a:t>the motors stop immediately. </a:t>
            </a: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Which </a:t>
            </a:r>
            <a:r>
              <a:rPr lang="en-US" b="0" dirty="0"/>
              <a:t>do you use to stop EXACTLY on </a:t>
            </a:r>
            <a:r>
              <a:rPr lang="en-US" b="0" dirty="0" smtClean="0"/>
              <a:t>a colored line</a:t>
            </a:r>
            <a:r>
              <a:rPr lang="en-US" b="0" dirty="0"/>
              <a:t>?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Screen Shot 2014-08-08 at 6.4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5" y="1752600"/>
            <a:ext cx="1840923" cy="15214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994400" y="2918691"/>
            <a:ext cx="14376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SENSOR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86" y="932639"/>
            <a:ext cx="3486540" cy="5056206"/>
          </a:xfrm>
        </p:spPr>
        <p:txBody>
          <a:bodyPr>
            <a:normAutofit/>
          </a:bodyPr>
          <a:lstStyle/>
          <a:p>
            <a:r>
              <a:rPr lang="en-US" dirty="0" smtClean="0"/>
              <a:t>Make the robot move up to a black line using the color sensor?</a:t>
            </a:r>
          </a:p>
          <a:p>
            <a:r>
              <a:rPr lang="en-US" dirty="0" smtClean="0"/>
              <a:t>Step 1: </a:t>
            </a:r>
            <a:r>
              <a:rPr lang="en-US" dirty="0"/>
              <a:t>Use Wait For Color</a:t>
            </a:r>
          </a:p>
          <a:p>
            <a:r>
              <a:rPr lang="en-US" dirty="0" smtClean="0"/>
              <a:t>Step 2: </a:t>
            </a:r>
            <a:r>
              <a:rPr lang="en-US" dirty="0"/>
              <a:t>Use the color sensor in COLOR MODE</a:t>
            </a:r>
          </a:p>
          <a:p>
            <a:r>
              <a:rPr lang="en-US" dirty="0" smtClean="0"/>
              <a:t>Step 3: Coast or Brake?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0" dirty="0" smtClean="0">
                <a:solidFill>
                  <a:srgbClr val="FF0000"/>
                </a:solidFill>
              </a:rPr>
              <a:t>Hint: You will use Move Steering (think about motor on and off) and Wait for “Color”</a:t>
            </a:r>
            <a:endParaRPr lang="en-US" b="0" dirty="0"/>
          </a:p>
        </p:txBody>
      </p:sp>
      <p:pic>
        <p:nvPicPr>
          <p:cNvPr id="8" name="Picture 7" descr="Screen Shot 2014-08-08 at 6.40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>
            <a:off x="4537364" y="1333026"/>
            <a:ext cx="4306746" cy="380470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075545" y="2297546"/>
            <a:ext cx="4849384" cy="70427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8-08 at 6.46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713" y="5218545"/>
            <a:ext cx="1840923" cy="15214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Sensor Challenge Solution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57067" y="1803731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7657067" y="5490740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024706" y="2004257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61683" y="1366551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1683" y="5677029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pic>
        <p:nvPicPr>
          <p:cNvPr id="15" name="Picture 14" descr="Screen Shot 2014-08-08 at 6.5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7" y="1735883"/>
            <a:ext cx="5511800" cy="424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6091" y="3267364"/>
            <a:ext cx="168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“OFF” with BRAKE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53309" y="3267364"/>
            <a:ext cx="168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5378" y="5977683"/>
            <a:ext cx="33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Wait until Color is Black (#1)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23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74699" y="3421651"/>
            <a:ext cx="1211165" cy="55263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311631"/>
            <a:ext cx="4182799" cy="1923569"/>
          </a:xfrm>
        </p:spPr>
        <p:txBody>
          <a:bodyPr/>
          <a:lstStyle/>
          <a:p>
            <a:pPr algn="ctr"/>
            <a:r>
              <a:rPr lang="en-US" sz="3200" dirty="0" smtClean="0"/>
              <a:t>BEGINNER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88" y="2713113"/>
            <a:ext cx="818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Basic Line </a:t>
            </a:r>
            <a:r>
              <a:rPr lang="en-US" sz="2800" dirty="0">
                <a:solidFill>
                  <a:srgbClr val="FF0000"/>
                </a:solidFill>
              </a:rPr>
              <a:t>Follower</a:t>
            </a:r>
          </a:p>
          <a:p>
            <a:endParaRPr lang="en-US" sz="28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05" y="436041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line following could be useful in FLL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Trash Trek mat is covered with black lines</a:t>
            </a:r>
          </a:p>
          <a:p>
            <a:r>
              <a:rPr lang="en-US" dirty="0" smtClean="0"/>
              <a:t>Lines go up to useful regions</a:t>
            </a:r>
          </a:p>
          <a:p>
            <a:r>
              <a:rPr lang="en-US" dirty="0" smtClean="0"/>
              <a:t>Lines go up to mission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FOLLOW THE MIDDLE?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208531" cy="4373563"/>
          </a:xfrm>
        </p:spPr>
        <p:txBody>
          <a:bodyPr/>
          <a:lstStyle/>
          <a:p>
            <a:r>
              <a:rPr lang="en-US" dirty="0" smtClean="0"/>
              <a:t>Humans want to follow the line in the middle.  </a:t>
            </a:r>
          </a:p>
          <a:p>
            <a:r>
              <a:rPr lang="en-US" dirty="0" smtClean="0"/>
              <a:t>Let’s have the robot do the same thing using the </a:t>
            </a:r>
            <a:r>
              <a:rPr lang="en-US" dirty="0" smtClean="0">
                <a:solidFill>
                  <a:srgbClr val="FF0000"/>
                </a:solidFill>
              </a:rPr>
              <a:t>Color Sensor</a:t>
            </a:r>
          </a:p>
          <a:p>
            <a:r>
              <a:rPr lang="en-US" dirty="0" smtClean="0"/>
              <a:t>What type of questions can we ask using this sensor</a:t>
            </a:r>
          </a:p>
          <a:p>
            <a:pPr lvl="1"/>
            <a:r>
              <a:rPr lang="en-US" dirty="0" smtClean="0"/>
              <a:t>Are you on line or not?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54595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200387787-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60" y="456126"/>
            <a:ext cx="812763" cy="17184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1" name="Rounded Rectangle 10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03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047 L 0.01146 0.64608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0" y="1048073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Bent Arrow 39"/>
          <p:cNvSpPr/>
          <p:nvPr/>
        </p:nvSpPr>
        <p:spPr>
          <a:xfrm flipH="1">
            <a:off x="3573538" y="37536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rot="17100000">
            <a:off x="3528539" y="821707"/>
            <a:ext cx="660559" cy="790597"/>
            <a:chOff x="6310708" y="2223671"/>
            <a:chExt cx="809489" cy="898563"/>
          </a:xfrm>
        </p:grpSpPr>
        <p:sp>
          <p:nvSpPr>
            <p:cNvPr id="42" name="Rounded Rectangle 41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7118" y="3271059"/>
            <a:ext cx="298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Seems to work fine here…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79 L -0.11966 -0.1702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2" y="-8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0" grpId="0" animBg="1"/>
      <p:bldP spid="4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4875089" y="1073047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Bent Arrow 25"/>
          <p:cNvSpPr/>
          <p:nvPr/>
        </p:nvSpPr>
        <p:spPr>
          <a:xfrm flipH="1">
            <a:off x="3791364" y="828343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7100000">
            <a:off x="3926157" y="144364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69087" y="2264463"/>
            <a:ext cx="3857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OH NO… my robot is running away….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When the robot leaves the left side of the line, the program no longer works!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2.93259E-6 L -0.05471 -0.083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4" y="-4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6" grpId="0" animBg="1"/>
      <p:bldP spid="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 Following: ROBOT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74873" cy="4373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Why could the Human follow the middle?: </a:t>
            </a:r>
          </a:p>
          <a:p>
            <a:pPr lvl="1"/>
            <a:r>
              <a:rPr lang="en-US" dirty="0" smtClean="0"/>
              <a:t>They can </a:t>
            </a:r>
            <a:r>
              <a:rPr lang="en-US" dirty="0" smtClean="0">
                <a:solidFill>
                  <a:srgbClr val="FF0000"/>
                </a:solidFill>
              </a:rPr>
              <a:t>see ahead.</a:t>
            </a:r>
          </a:p>
          <a:p>
            <a:pPr lvl="1"/>
            <a:r>
              <a:rPr lang="en-US" dirty="0" smtClean="0"/>
              <a:t>They can </a:t>
            </a:r>
            <a:r>
              <a:rPr lang="en-US" dirty="0" smtClean="0">
                <a:solidFill>
                  <a:srgbClr val="FF0000"/>
                </a:solidFill>
              </a:rPr>
              <a:t>see the whole line and its surroundings</a:t>
            </a:r>
          </a:p>
          <a:p>
            <a:pPr lvl="1"/>
            <a:r>
              <a:rPr lang="en-US" dirty="0" smtClean="0"/>
              <a:t>They </a:t>
            </a:r>
            <a:r>
              <a:rPr lang="en-US" dirty="0" smtClean="0">
                <a:solidFill>
                  <a:srgbClr val="FF0000"/>
                </a:solidFill>
              </a:rPr>
              <a:t>see both sides</a:t>
            </a:r>
            <a:r>
              <a:rPr lang="en-US" dirty="0" smtClean="0"/>
              <a:t> and which side they left</a:t>
            </a:r>
          </a:p>
          <a:p>
            <a:endParaRPr lang="en-US" dirty="0" smtClean="0"/>
          </a:p>
          <a:p>
            <a:r>
              <a:rPr lang="en-US" dirty="0" smtClean="0"/>
              <a:t>Why can’t the Robot do the same thing?: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Can’t tell right or left side of the line</a:t>
            </a:r>
          </a:p>
          <a:p>
            <a:pPr lvl="1"/>
            <a:r>
              <a:rPr lang="en-US" dirty="0" smtClean="0">
                <a:solidFill>
                  <a:srgbClr val="00B900"/>
                </a:solidFill>
              </a:rPr>
              <a:t>How do we make sure the robot always veers off on the SAME SIDE of the line?</a:t>
            </a:r>
          </a:p>
          <a:p>
            <a:pPr lvl="2"/>
            <a:r>
              <a:rPr lang="en-US" dirty="0" smtClean="0"/>
              <a:t>Instead of the middle, could the robot follow the “edge”?</a:t>
            </a:r>
          </a:p>
          <a:p>
            <a:pPr lvl="1"/>
            <a:r>
              <a:rPr lang="en-US" dirty="0" smtClean="0"/>
              <a:t>So now the robot will fall off only the same side.</a:t>
            </a:r>
          </a:p>
          <a:p>
            <a:pPr lvl="1"/>
            <a:r>
              <a:rPr lang="en-US" dirty="0" smtClean="0"/>
              <a:t>We will now show you how this works!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4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918E-6 3.85327E-6 L -0.0349 3.853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1 -4.71882E-6 L -0.03491 -0.57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During the workshop, we only provided a review of Moving Straight, Turning and Port View.  If you want to learn more, please visit EV3Lessons.com – Beginner.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only provided a quick introduction to Loops and Switches during the Line Following lesson.  For fun challenges and to learn more, please view the Beginner lessons on Display Blocks, Loops and Switches.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ROBOT LINE FOLLOWING Happens on the edges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1" y="1605552"/>
            <a:ext cx="1245518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37213" y="1642372"/>
            <a:ext cx="463550" cy="4759325"/>
            <a:chOff x="2145" y="1178"/>
            <a:chExt cx="292" cy="2998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60" y="2688"/>
              <a:ext cx="277" cy="1488"/>
              <a:chOff x="2160" y="2688"/>
              <a:chExt cx="277" cy="1488"/>
            </a:xfrm>
          </p:grpSpPr>
          <p:sp>
            <p:nvSpPr>
              <p:cNvPr id="54292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V="1">
                <a:off x="2160" y="3456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3" name="Line 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2160" y="2688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9" name="Group 8"/>
            <p:cNvGrpSpPr>
              <a:grpSpLocks/>
            </p:cNvGrpSpPr>
            <p:nvPr/>
          </p:nvGrpSpPr>
          <p:grpSpPr bwMode="auto">
            <a:xfrm>
              <a:off x="2145" y="1178"/>
              <a:ext cx="187" cy="1510"/>
              <a:chOff x="2097" y="2618"/>
              <a:chExt cx="187" cy="1510"/>
            </a:xfrm>
          </p:grpSpPr>
          <p:sp>
            <p:nvSpPr>
              <p:cNvPr id="54290" name="Line 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2097" y="3408"/>
                <a:ext cx="18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1" name="Line 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112" y="2618"/>
                <a:ext cx="172" cy="79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4280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71174" y="1605552"/>
            <a:ext cx="1101225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13"/>
          <p:cNvGrpSpPr>
            <a:grpSpLocks/>
          </p:cNvGrpSpPr>
          <p:nvPr/>
        </p:nvGrpSpPr>
        <p:grpSpPr bwMode="auto">
          <a:xfrm>
            <a:off x="7364416" y="1699215"/>
            <a:ext cx="563563" cy="4783138"/>
            <a:chOff x="2143" y="1211"/>
            <a:chExt cx="355" cy="3013"/>
          </a:xfrm>
          <a:solidFill>
            <a:srgbClr val="000000"/>
          </a:solidFill>
        </p:grpSpPr>
        <p:grpSp>
          <p:nvGrpSpPr>
            <p:cNvPr id="54282" name="Group 14"/>
            <p:cNvGrpSpPr>
              <a:grpSpLocks/>
            </p:cNvGrpSpPr>
            <p:nvPr/>
          </p:nvGrpSpPr>
          <p:grpSpPr bwMode="auto">
            <a:xfrm>
              <a:off x="2143" y="2736"/>
              <a:ext cx="355" cy="1488"/>
              <a:chOff x="2143" y="2736"/>
              <a:chExt cx="355" cy="1488"/>
            </a:xfrm>
            <a:grpFill/>
          </p:grpSpPr>
          <p:sp>
            <p:nvSpPr>
              <p:cNvPr id="54286" name="Line 1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2250" y="3456"/>
                <a:ext cx="248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7" name="Line 1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143" y="2736"/>
                <a:ext cx="355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3" name="Group 17"/>
            <p:cNvGrpSpPr>
              <a:grpSpLocks/>
            </p:cNvGrpSpPr>
            <p:nvPr/>
          </p:nvGrpSpPr>
          <p:grpSpPr bwMode="auto">
            <a:xfrm>
              <a:off x="2143" y="1211"/>
              <a:ext cx="355" cy="1525"/>
              <a:chOff x="2095" y="2651"/>
              <a:chExt cx="355" cy="1525"/>
            </a:xfrm>
            <a:grpFill/>
          </p:grpSpPr>
          <p:sp>
            <p:nvSpPr>
              <p:cNvPr id="54284" name="Line 1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V="1">
                <a:off x="2095" y="3456"/>
                <a:ext cx="355" cy="720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5" name="Line 1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2202" y="2651"/>
                <a:ext cx="248" cy="805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499325" y="1177925"/>
            <a:ext cx="2443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Left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>
            <p:custDataLst>
              <p:tags r:id="rId6"/>
            </p:custDataLst>
          </p:nvPr>
        </p:nvSpPr>
        <p:spPr>
          <a:xfrm>
            <a:off x="5848350" y="1177925"/>
            <a:ext cx="25969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Right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7396" y="1956012"/>
            <a:ext cx="26321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robot has to choose which way to turn when the color sensor sees a different color.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The answer depends on what side of the line you are following!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000766" y="1717527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left.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right.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4003" y="1632847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right.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left.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422321" y="5779316"/>
            <a:ext cx="660559" cy="790597"/>
            <a:chOff x="6310708" y="2223671"/>
            <a:chExt cx="809489" cy="898563"/>
          </a:xfrm>
        </p:grpSpPr>
        <p:sp>
          <p:nvSpPr>
            <p:cNvPr id="28" name="Rounded Rectangle 2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68843" y="5779316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starting the roboT on the correct side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977598" y="12883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6327" name="Group 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218898" y="1248628"/>
            <a:ext cx="914400" cy="3810000"/>
            <a:chOff x="3581400" y="1219200"/>
            <a:chExt cx="914400" cy="3810000"/>
          </a:xfrm>
        </p:grpSpPr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rot="10800000">
              <a:off x="3657600" y="4343400"/>
              <a:ext cx="838200" cy="6858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3619500" y="35433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custDataLst>
                <p:tags r:id="rId16"/>
              </p:custDataLst>
            </p:nvPr>
          </p:nvCxnSpPr>
          <p:spPr>
            <a:xfrm rot="10800000">
              <a:off x="3581400" y="2743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custDataLst>
                <p:tags r:id="rId17"/>
              </p:custDataLst>
            </p:nvPr>
          </p:nvCxnSpPr>
          <p:spPr>
            <a:xfrm flipV="1">
              <a:off x="3657600" y="1981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657600" y="1219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3018065" y="13027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5"/>
            </p:custDataLst>
          </p:nvPr>
        </p:nvCxnSpPr>
        <p:spPr>
          <a:xfrm rot="16200000" flipV="1">
            <a:off x="3230790" y="1251915"/>
            <a:ext cx="7620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"/>
            </p:custDataLst>
          </p:nvPr>
        </p:nvCxnSpPr>
        <p:spPr>
          <a:xfrm rot="5400000" flipH="1" flipV="1">
            <a:off x="3148240" y="36077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7"/>
            </p:custDataLst>
          </p:nvPr>
        </p:nvCxnSpPr>
        <p:spPr>
          <a:xfrm rot="10800000">
            <a:off x="3110140" y="44205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 flipV="1">
            <a:off x="3170465" y="1978990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9"/>
            </p:custDataLst>
          </p:nvPr>
        </p:nvCxnSpPr>
        <p:spPr>
          <a:xfrm rot="10800000">
            <a:off x="3119665" y="28076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8321674" y="1251914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6" name="Straight Connector 55"/>
          <p:cNvCxnSpPr/>
          <p:nvPr>
            <p:custDataLst>
              <p:tags r:id="rId11"/>
            </p:custDataLst>
          </p:nvPr>
        </p:nvCxnSpPr>
        <p:spPr>
          <a:xfrm flipH="1">
            <a:off x="4984749" y="4452314"/>
            <a:ext cx="814388" cy="76835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12"/>
            </p:custDataLst>
          </p:nvPr>
        </p:nvCxnSpPr>
        <p:spPr>
          <a:xfrm flipH="1">
            <a:off x="5821362" y="4376114"/>
            <a:ext cx="990600" cy="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13"/>
            </p:custDataLst>
          </p:nvPr>
        </p:nvCxnSpPr>
        <p:spPr>
          <a:xfrm flipH="1" flipV="1">
            <a:off x="6923087" y="4376114"/>
            <a:ext cx="714375" cy="6858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665" y="2170649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5671" y="1841604"/>
            <a:ext cx="976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756" y="2313591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7896" y="5125554"/>
            <a:ext cx="660559" cy="790597"/>
            <a:chOff x="6310708" y="2223671"/>
            <a:chExt cx="809489" cy="898563"/>
          </a:xfrm>
        </p:grpSpPr>
        <p:sp>
          <p:nvSpPr>
            <p:cNvPr id="49" name="Rounded Rectangle 4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99065" y="5227128"/>
            <a:ext cx="660559" cy="790597"/>
            <a:chOff x="6310708" y="2223671"/>
            <a:chExt cx="809489" cy="898563"/>
          </a:xfrm>
        </p:grpSpPr>
        <p:sp>
          <p:nvSpPr>
            <p:cNvPr id="68" name="Rounded Rectangle 6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307182" y="5182566"/>
            <a:ext cx="660559" cy="790597"/>
            <a:chOff x="6310708" y="2223671"/>
            <a:chExt cx="809489" cy="898563"/>
          </a:xfrm>
        </p:grpSpPr>
        <p:sp>
          <p:nvSpPr>
            <p:cNvPr id="73" name="Rounded Rectangle 7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2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write a line follower?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6737" y="1893078"/>
            <a:ext cx="7690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First, the robot will have to decide between 2 actions.  What are the two actions?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ANS:</a:t>
            </a:r>
          </a:p>
          <a:p>
            <a:endParaRPr lang="en-US" sz="2800" dirty="0"/>
          </a:p>
          <a:p>
            <a:r>
              <a:rPr lang="en-US" sz="2800" dirty="0" smtClean="0"/>
              <a:t>Second, the robot is repeating </a:t>
            </a:r>
            <a:r>
              <a:rPr lang="en-US" sz="2800" dirty="0"/>
              <a:t>an action over and over </a:t>
            </a:r>
            <a:r>
              <a:rPr lang="en-US" sz="2800" dirty="0" smtClean="0"/>
              <a:t>again. What action does the robot repeat again and again?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ANS: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7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64"/>
            <a:ext cx="3917552" cy="4908435"/>
          </a:xfrm>
        </p:spPr>
        <p:txBody>
          <a:bodyPr>
            <a:normAutofit/>
          </a:bodyPr>
          <a:lstStyle/>
          <a:p>
            <a:r>
              <a:rPr lang="en-US" dirty="0" smtClean="0"/>
              <a:t>Asking the robot a question and doing something different based on the answer</a:t>
            </a:r>
          </a:p>
          <a:p>
            <a:pPr lvl="1"/>
            <a:r>
              <a:rPr lang="en-US" dirty="0" smtClean="0"/>
              <a:t>Example: Does the robot see a line? Or not?</a:t>
            </a:r>
          </a:p>
          <a:p>
            <a:pPr lvl="1"/>
            <a:endParaRPr lang="en-US" dirty="0"/>
          </a:p>
          <a:p>
            <a:r>
              <a:rPr lang="en-US" dirty="0" smtClean="0"/>
              <a:t>Basically a YES/NO QUESTION</a:t>
            </a:r>
          </a:p>
          <a:p>
            <a:r>
              <a:rPr lang="en-US" dirty="0" smtClean="0"/>
              <a:t>Switch blocks are found in the orange/flow tab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4-08-07 at 12.24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10427" r="21841" b="4255"/>
          <a:stretch/>
        </p:blipFill>
        <p:spPr>
          <a:xfrm>
            <a:off x="5362590" y="2001119"/>
            <a:ext cx="2334928" cy="2783608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90" y="288121"/>
            <a:ext cx="3465446" cy="40271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72785" y="3384354"/>
            <a:ext cx="833905" cy="425467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03809" y="3809821"/>
            <a:ext cx="725569" cy="153932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9812" y="5349144"/>
            <a:ext cx="2220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question being asked:</a:t>
            </a:r>
            <a:r>
              <a:rPr lang="en-US" dirty="0"/>
              <a:t> </a:t>
            </a:r>
            <a:r>
              <a:rPr lang="en-US" dirty="0" smtClean="0"/>
              <a:t>is the touch sensor pressed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64010" y="218984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44840" y="1660912"/>
            <a:ext cx="705605" cy="622416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2309" y="5349144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no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506" y="1014581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yes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015335" y="356087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0"/>
            <a:endCxn id="21" idx="4"/>
          </p:cNvCxnSpPr>
          <p:nvPr/>
        </p:nvCxnSpPr>
        <p:spPr>
          <a:xfrm flipH="1" flipV="1">
            <a:off x="6856427" y="4552295"/>
            <a:ext cx="211677" cy="796849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121818" cy="5025381"/>
          </a:xfrm>
        </p:spPr>
        <p:txBody>
          <a:bodyPr>
            <a:normAutofit/>
          </a:bodyPr>
          <a:lstStyle/>
          <a:p>
            <a:r>
              <a:rPr lang="en-US" dirty="0" smtClean="0"/>
              <a:t>Loops make repeating a task multiple times easy</a:t>
            </a:r>
          </a:p>
          <a:p>
            <a:pPr lvl="1"/>
            <a:r>
              <a:rPr lang="en-US" dirty="0" smtClean="0"/>
              <a:t>KEEP GOING….Forever, for a Count, Until touch (or something else)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38" y="4169674"/>
            <a:ext cx="5943600" cy="15621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8087" l="0" r="100000">
                        <a14:backgroundMark x1="74545" y1="44536" x2="74545" y2="44536"/>
                        <a14:backgroundMark x1="81273" y1="48087" x2="81273" y2="48087"/>
                        <a14:backgroundMark x1="61636" y1="42350" x2="61636" y2="42350"/>
                        <a14:backgroundMark x1="57455" y1="42896" x2="57455" y2="4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13" y="-215123"/>
            <a:ext cx="2000335" cy="1331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50" y="3142568"/>
            <a:ext cx="5859984" cy="602742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>
            <a:off x="7191784" y="3326301"/>
            <a:ext cx="671344" cy="102133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Screen Shot 2014-08-07 at 12.27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51" y="309235"/>
            <a:ext cx="3465446" cy="4027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Follower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37" y="826974"/>
            <a:ext cx="6282021" cy="38389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Write a program that follows the RIGHT edge of a line.</a:t>
            </a:r>
          </a:p>
          <a:p>
            <a:r>
              <a:rPr lang="en-US" dirty="0"/>
              <a:t>Hints: If your sensor sees black, turn </a:t>
            </a:r>
            <a:r>
              <a:rPr lang="en-US" dirty="0" smtClean="0"/>
              <a:t>right. </a:t>
            </a:r>
            <a:r>
              <a:rPr lang="en-US" dirty="0"/>
              <a:t>If your sensor sees white, turn </a:t>
            </a:r>
            <a:r>
              <a:rPr lang="en-US" dirty="0" smtClean="0"/>
              <a:t>left. </a:t>
            </a:r>
            <a:r>
              <a:rPr lang="en-US" dirty="0"/>
              <a:t>Use loops and switches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451505" y="1524318"/>
            <a:ext cx="41640" cy="428556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8099641" y="1491616"/>
            <a:ext cx="452149" cy="4318265"/>
          </a:xfrm>
          <a:custGeom>
            <a:avLst/>
            <a:gdLst>
              <a:gd name="connsiteX0" fmla="*/ 326318 w 452149"/>
              <a:gd name="connsiteY0" fmla="*/ 4318265 h 4318265"/>
              <a:gd name="connsiteX1" fmla="*/ 295088 w 452149"/>
              <a:gd name="connsiteY1" fmla="*/ 4172516 h 4318265"/>
              <a:gd name="connsiteX2" fmla="*/ 451240 w 452149"/>
              <a:gd name="connsiteY2" fmla="*/ 3516647 h 4318265"/>
              <a:gd name="connsiteX3" fmla="*/ 211807 w 452149"/>
              <a:gd name="connsiteY3" fmla="*/ 2787903 h 4318265"/>
              <a:gd name="connsiteX4" fmla="*/ 378369 w 452149"/>
              <a:gd name="connsiteY4" fmla="*/ 2090391 h 4318265"/>
              <a:gd name="connsiteX5" fmla="*/ 170166 w 452149"/>
              <a:gd name="connsiteY5" fmla="*/ 1528217 h 4318265"/>
              <a:gd name="connsiteX6" fmla="*/ 388779 w 452149"/>
              <a:gd name="connsiteY6" fmla="*/ 966043 h 4318265"/>
              <a:gd name="connsiteX7" fmla="*/ 14015 w 452149"/>
              <a:gd name="connsiteY7" fmla="*/ 216478 h 4318265"/>
              <a:gd name="connsiteX8" fmla="*/ 76475 w 452149"/>
              <a:gd name="connsiteY8" fmla="*/ 18676 h 4318265"/>
              <a:gd name="connsiteX9" fmla="*/ 45245 w 452149"/>
              <a:gd name="connsiteY9" fmla="*/ 8266 h 4318265"/>
              <a:gd name="connsiteX10" fmla="*/ 45245 w 452149"/>
              <a:gd name="connsiteY10" fmla="*/ 8266 h 431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49" h="4318265">
                <a:moveTo>
                  <a:pt x="326318" y="4318265"/>
                </a:moveTo>
                <a:cubicBezTo>
                  <a:pt x="300293" y="4312192"/>
                  <a:pt x="274268" y="4306119"/>
                  <a:pt x="295088" y="4172516"/>
                </a:cubicBezTo>
                <a:cubicBezTo>
                  <a:pt x="315908" y="4038913"/>
                  <a:pt x="465120" y="3747416"/>
                  <a:pt x="451240" y="3516647"/>
                </a:cubicBezTo>
                <a:cubicBezTo>
                  <a:pt x="437360" y="3285878"/>
                  <a:pt x="223952" y="3025612"/>
                  <a:pt x="211807" y="2787903"/>
                </a:cubicBezTo>
                <a:cubicBezTo>
                  <a:pt x="199662" y="2550194"/>
                  <a:pt x="385309" y="2300339"/>
                  <a:pt x="378369" y="2090391"/>
                </a:cubicBezTo>
                <a:cubicBezTo>
                  <a:pt x="371429" y="1880443"/>
                  <a:pt x="168431" y="1715608"/>
                  <a:pt x="170166" y="1528217"/>
                </a:cubicBezTo>
                <a:cubicBezTo>
                  <a:pt x="171901" y="1340826"/>
                  <a:pt x="414804" y="1184666"/>
                  <a:pt x="388779" y="966043"/>
                </a:cubicBezTo>
                <a:cubicBezTo>
                  <a:pt x="362754" y="747420"/>
                  <a:pt x="66066" y="374372"/>
                  <a:pt x="14015" y="216478"/>
                </a:cubicBezTo>
                <a:cubicBezTo>
                  <a:pt x="-38036" y="58584"/>
                  <a:pt x="71270" y="53378"/>
                  <a:pt x="76475" y="18676"/>
                </a:cubicBezTo>
                <a:cubicBezTo>
                  <a:pt x="81680" y="-16026"/>
                  <a:pt x="45245" y="8266"/>
                  <a:pt x="45245" y="8266"/>
                </a:cubicBezTo>
                <a:lnTo>
                  <a:pt x="45245" y="8266"/>
                </a:lnTo>
              </a:path>
            </a:pathLst>
          </a:cu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6qc3Nq_aAkpt60pdvww4gFaPQxXNE3yZQQdwOo3LE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86" y="4866249"/>
            <a:ext cx="2551329" cy="14093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22703" y="5620226"/>
            <a:ext cx="556530" cy="45498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9" idx="7"/>
          </p:cNvCxnSpPr>
          <p:nvPr/>
        </p:nvCxnSpPr>
        <p:spPr>
          <a:xfrm flipH="1">
            <a:off x="4497731" y="3934691"/>
            <a:ext cx="609978" cy="1752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16200000">
            <a:off x="6949709" y="5464876"/>
            <a:ext cx="948822" cy="1002435"/>
            <a:chOff x="6507213" y="1384746"/>
            <a:chExt cx="1199001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7900777" y="5455610"/>
            <a:ext cx="948822" cy="1002435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82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768"/>
            <a:ext cx="8245474" cy="4922396"/>
          </a:xfrm>
        </p:spPr>
        <p:txBody>
          <a:bodyPr/>
          <a:lstStyle/>
          <a:p>
            <a:r>
              <a:rPr lang="en-US" sz="2800" dirty="0" smtClean="0">
                <a:solidFill>
                  <a:srgbClr val="00B0F0"/>
                </a:solidFill>
              </a:rPr>
              <a:t>Try the line follower on different lines.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Can you write a smoother line follower (less wiggle)?</a:t>
            </a:r>
            <a:endParaRPr lang="en-US" sz="2800" dirty="0">
              <a:solidFill>
                <a:srgbClr val="00B0F0"/>
              </a:solidFill>
            </a:endParaRPr>
          </a:p>
          <a:p>
            <a:r>
              <a:rPr lang="en-US" sz="2800" dirty="0" smtClean="0">
                <a:solidFill>
                  <a:srgbClr val="00B0F0"/>
                </a:solidFill>
              </a:rPr>
              <a:t>Can you have your robot line follow for a particular distance?</a:t>
            </a:r>
            <a:br>
              <a:rPr lang="en-US" sz="2800" dirty="0" smtClean="0">
                <a:solidFill>
                  <a:srgbClr val="00B0F0"/>
                </a:solidFill>
              </a:rPr>
            </a:br>
            <a:r>
              <a:rPr lang="en-US" sz="2800" dirty="0" smtClean="0">
                <a:solidFill>
                  <a:srgbClr val="00B0F0"/>
                </a:solidFill>
              </a:rPr>
              <a:t>(Hint: Use Port View to measure the distance)</a:t>
            </a:r>
          </a:p>
          <a:p>
            <a:r>
              <a:rPr lang="en-US" sz="2800" dirty="0" smtClean="0">
                <a:solidFill>
                  <a:srgbClr val="00B0F0"/>
                </a:solidFill>
              </a:rPr>
              <a:t>Can you have your robot line follow until it finds an intersection? (Hint: Use the second color sensor)</a:t>
            </a:r>
            <a:endParaRPr lang="en-US" sz="2800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LINE FOLLOWING CHALLENGE SOLUTION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Q. Does this program follow the Right or Left side of a line?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A. The robot is following the Right Side of the line.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524" y="1130414"/>
            <a:ext cx="8298060" cy="4304135"/>
            <a:chOff x="186889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186889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5624052" y="1717160"/>
            <a:ext cx="1553497" cy="326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2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CHALLENGE 1 SOLUTION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Q. This line follower goes forever. How do we make this stop?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A. Change the end condition on the loop.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8848" y="1130414"/>
            <a:ext cx="8298060" cy="4304135"/>
            <a:chOff x="242213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242213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226709" y="2545031"/>
            <a:ext cx="1553497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follower challenge 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4264" y="1055594"/>
            <a:ext cx="797276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1: Make a line follower that stops when you press the touch sensor</a:t>
            </a:r>
          </a:p>
          <a:p>
            <a:endParaRPr lang="en-US" sz="2800" dirty="0"/>
          </a:p>
          <a:p>
            <a:r>
              <a:rPr lang="en-US" sz="2800" dirty="0" smtClean="0"/>
              <a:t>Part 2: Make a line follower that stops after it travels a particular distance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Hint: You will have to use PORT VIEW in your brick to measure the distance first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MOVING STRAIGHT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351" y="1555832"/>
            <a:ext cx="2305050" cy="117392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44640" y="3269507"/>
            <a:ext cx="1376680" cy="80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16559" y="1638904"/>
            <a:ext cx="3216534" cy="1270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908242" y="2058738"/>
            <a:ext cx="1537369" cy="5071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8587" y="5225605"/>
            <a:ext cx="2916945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Steering: Straight or turn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91189" y="5245234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Power/Speed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232343" y="5239505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Duration/Distance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3882" y="2946342"/>
            <a:ext cx="1231156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of operation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182064" y="1841121"/>
            <a:ext cx="788233" cy="322197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513546" y="2882991"/>
            <a:ext cx="872854" cy="659144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Brake/Coast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507213" y="1384746"/>
            <a:ext cx="1199001" cy="1371767"/>
            <a:chOff x="6507213" y="1384746"/>
            <a:chExt cx="1199001" cy="1371767"/>
          </a:xfrm>
        </p:grpSpPr>
        <p:grpSp>
          <p:nvGrpSpPr>
            <p:cNvPr id="42" name="Group 41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2" y="3649327"/>
            <a:ext cx="2305050" cy="146740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70" t="11899"/>
          <a:stretch/>
        </p:blipFill>
        <p:spPr>
          <a:xfrm>
            <a:off x="5569245" y="2946342"/>
            <a:ext cx="987272" cy="755248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35" idx="0"/>
          </p:cNvCxnSpPr>
          <p:nvPr/>
        </p:nvCxnSpPr>
        <p:spPr>
          <a:xfrm flipH="1">
            <a:off x="2137060" y="2666315"/>
            <a:ext cx="1458472" cy="2559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6" idx="0"/>
          </p:cNvCxnSpPr>
          <p:nvPr/>
        </p:nvCxnSpPr>
        <p:spPr>
          <a:xfrm>
            <a:off x="3896481" y="2729754"/>
            <a:ext cx="1073817" cy="2515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7" idx="0"/>
          </p:cNvCxnSpPr>
          <p:nvPr/>
        </p:nvCxnSpPr>
        <p:spPr>
          <a:xfrm>
            <a:off x="4190083" y="2687732"/>
            <a:ext cx="3327230" cy="255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0" idx="1"/>
          </p:cNvCxnSpPr>
          <p:nvPr/>
        </p:nvCxnSpPr>
        <p:spPr>
          <a:xfrm>
            <a:off x="4519851" y="2643876"/>
            <a:ext cx="1049394" cy="680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729897" y="2666315"/>
            <a:ext cx="1459829" cy="983012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7199" y="1245588"/>
            <a:ext cx="373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Steering Block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99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2 SOLUTION: </a:t>
            </a:r>
            <a:r>
              <a:rPr lang="en-US" dirty="0" err="1" smtClean="0"/>
              <a:t>SEnsor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 descr="Screen Shot 2014-08-13 at 7.00.49 PM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20" b="1626"/>
          <a:stretch/>
        </p:blipFill>
        <p:spPr>
          <a:xfrm>
            <a:off x="0" y="1185863"/>
            <a:ext cx="6288088" cy="4922837"/>
          </a:xfrm>
        </p:spPr>
      </p:pic>
      <p:pic>
        <p:nvPicPr>
          <p:cNvPr id="6" name="Picture 5" descr="Screen Shot 2014-08-13 at 7.03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4B4B4B"/>
              </a:clrFrom>
              <a:clrTo>
                <a:srgbClr val="4B4B4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2" l="0" r="100000">
                        <a14:backgroundMark x1="77500" y1="66895" x2="77500" y2="66895"/>
                        <a14:backgroundMark x1="80714" y1="28995" x2="80714" y2="28995"/>
                        <a14:backgroundMark x1="82500" y1="15297" x2="82500" y2="15297"/>
                        <a14:backgroundMark x1="86786" y1="8219" x2="86786" y2="8219"/>
                        <a14:backgroundMark x1="95357" y1="9589" x2="95357" y2="9589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87500" y1="17123" x2="87500" y2="17123"/>
                        <a14:backgroundMark x1="87500" y1="17123" x2="87500" y2="17123"/>
                        <a14:backgroundMark x1="90357" y1="57763" x2="90357" y2="57763"/>
                        <a14:backgroundMark x1="87857" y1="78311" x2="87857" y2="78311"/>
                        <a14:backgroundMark x1="79286" y1="80137" x2="79286" y2="80137"/>
                        <a14:backgroundMark x1="80000" y1="84018" x2="80000" y2="84018"/>
                        <a14:backgroundMark x1="92857" y1="85160" x2="92857" y2="85160"/>
                        <a14:backgroundMark x1="79286" y1="93607" x2="79286" y2="93607"/>
                        <a14:backgroundMark x1="90357" y1="38128" x2="90357" y2="38128"/>
                        <a14:backgroundMark x1="76071" y1="32648" x2="76071" y2="32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13" y="1842751"/>
            <a:ext cx="2560541" cy="40054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236297" y="3845461"/>
            <a:ext cx="989116" cy="2979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2 SOLUTION: PARTICULAR distance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663"/>
            <a:ext cx="5943600" cy="404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475730" y="3660791"/>
            <a:ext cx="446578" cy="27442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922308" y="1801038"/>
            <a:ext cx="3079794" cy="3719506"/>
            <a:chOff x="5943128" y="1801038"/>
            <a:chExt cx="3079794" cy="3719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39"/>
            <a:stretch/>
          </p:blipFill>
          <p:spPr>
            <a:xfrm>
              <a:off x="5943128" y="1801038"/>
              <a:ext cx="1656270" cy="37195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3" t="26131" b="54098"/>
            <a:stretch/>
          </p:blipFill>
          <p:spPr>
            <a:xfrm>
              <a:off x="7557758" y="2748403"/>
              <a:ext cx="1465164" cy="872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4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&amp; POSITIVE POWER: BACKWARD &amp; 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38140" y="2195039"/>
            <a:ext cx="254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 Power = Backwards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1159" y="5493664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B900"/>
                </a:solidFill>
              </a:rPr>
              <a:t>Positive Power = Forward</a:t>
            </a:r>
            <a:endParaRPr lang="en-US" sz="2000" dirty="0">
              <a:solidFill>
                <a:srgbClr val="00B900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flipH="1">
            <a:off x="6312276" y="2839079"/>
            <a:ext cx="1594462" cy="3008528"/>
          </a:xfrm>
          <a:prstGeom prst="curvedRightArrow">
            <a:avLst>
              <a:gd name="adj1" fmla="val 3481"/>
              <a:gd name="adj2" fmla="val 30112"/>
              <a:gd name="adj3" fmla="val 25000"/>
            </a:avLst>
          </a:prstGeom>
          <a:solidFill>
            <a:srgbClr val="00B900"/>
          </a:solidFill>
          <a:ln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flipH="1" flipV="1">
            <a:off x="6390356" y="3099854"/>
            <a:ext cx="1173415" cy="2128070"/>
          </a:xfrm>
          <a:prstGeom prst="curvedRightArrow">
            <a:avLst>
              <a:gd name="adj1" fmla="val 3481"/>
              <a:gd name="adj2" fmla="val 45822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27646" flipH="1">
            <a:off x="962153" y="1753697"/>
            <a:ext cx="5848090" cy="375045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Moving Forward and Backwards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9" y="2310967"/>
            <a:ext cx="6886364" cy="243777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2109121" y="3830502"/>
            <a:ext cx="693018" cy="410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02139" y="3959799"/>
            <a:ext cx="2310063" cy="56143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This would be changed for degrees or seconds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PIVOT &amp; SPIN TURNS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01323"/>
              </p:ext>
            </p:extLst>
          </p:nvPr>
        </p:nvGraphicFramePr>
        <p:xfrm>
          <a:off x="647952" y="931840"/>
          <a:ext cx="7693293" cy="362759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28821"/>
                <a:gridCol w="1996362"/>
                <a:gridCol w="1770334"/>
                <a:gridCol w="1897776"/>
              </a:tblGrid>
              <a:tr h="503423">
                <a:tc gridSpan="4">
                  <a:txBody>
                    <a:bodyPr/>
                    <a:lstStyle/>
                    <a:p>
                      <a:pPr lvl="1" algn="ctr"/>
                      <a:r>
                        <a:rPr lang="en-US" dirty="0" smtClean="0"/>
                        <a:t>Different Turns and Different</a:t>
                      </a:r>
                      <a:r>
                        <a:rPr lang="en-US" baseline="0" dirty="0" smtClean="0"/>
                        <a:t> Steering Values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</a:tr>
              <a:tr h="414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0425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525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Right</a:t>
                      </a:r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Left</a:t>
                      </a:r>
                      <a:endParaRPr lang="en-US" dirty="0"/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 Turn Right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</a:t>
                      </a:r>
                      <a:r>
                        <a:rPr lang="en-US" baseline="0" dirty="0" smtClean="0"/>
                        <a:t> Turn Left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525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More accurate,</a:t>
                      </a:r>
                      <a:r>
                        <a:rPr lang="en-US" baseline="0" dirty="0" smtClean="0"/>
                        <a:t> but takes more space</a:t>
                      </a:r>
                      <a:endParaRPr lang="en-US" dirty="0" smtClean="0"/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5C2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for tight spaces, faster, less accurate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6qc3Nq_aAkpt60pdvww4gFaPQxXNE3yZQQdwOo3LE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362" y="4804349"/>
            <a:ext cx="2846057" cy="1572108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 flipV="1">
            <a:off x="4348139" y="5201959"/>
            <a:ext cx="376001" cy="10073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0220" y="4804349"/>
            <a:ext cx="271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Steering value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09222" y="1779888"/>
            <a:ext cx="1144819" cy="1069096"/>
            <a:chOff x="892871" y="1572048"/>
            <a:chExt cx="1386064" cy="1452220"/>
          </a:xfrm>
        </p:grpSpPr>
        <p:grpSp>
          <p:nvGrpSpPr>
            <p:cNvPr id="11" name="Group 10"/>
            <p:cNvGrpSpPr/>
            <p:nvPr/>
          </p:nvGrpSpPr>
          <p:grpSpPr>
            <a:xfrm>
              <a:off x="892871" y="1572048"/>
              <a:ext cx="1199001" cy="1452220"/>
              <a:chOff x="6507213" y="1264631"/>
              <a:chExt cx="1199001" cy="1452220"/>
            </a:xfrm>
          </p:grpSpPr>
          <p:grpSp>
            <p:nvGrpSpPr>
              <p:cNvPr id="16" name="Group 15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7204218" y="1264631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40595" y="2347519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2" name="Curved Connector 11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899757" y="1812922"/>
            <a:ext cx="1302446" cy="1045659"/>
            <a:chOff x="648829" y="4659819"/>
            <a:chExt cx="1485589" cy="1520349"/>
          </a:xfrm>
        </p:grpSpPr>
        <p:grpSp>
          <p:nvGrpSpPr>
            <p:cNvPr id="26" name="Group 25"/>
            <p:cNvGrpSpPr/>
            <p:nvPr/>
          </p:nvGrpSpPr>
          <p:grpSpPr>
            <a:xfrm>
              <a:off x="809518" y="4659819"/>
              <a:ext cx="1199001" cy="1520349"/>
              <a:chOff x="6507213" y="1236164"/>
              <a:chExt cx="1199001" cy="1520349"/>
            </a:xfrm>
          </p:grpSpPr>
          <p:grpSp>
            <p:nvGrpSpPr>
              <p:cNvPr id="29" name="Group 28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16809" y="1236164"/>
                <a:ext cx="4656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27" name="Curved Connector 26"/>
            <p:cNvCxnSpPr/>
            <p:nvPr/>
          </p:nvCxnSpPr>
          <p:spPr>
            <a:xfrm>
              <a:off x="1785520" y="4980768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V="1">
              <a:off x="643486" y="5573839"/>
              <a:ext cx="438638" cy="427951"/>
            </a:xfrm>
            <a:prstGeom prst="curvedConnector3">
              <a:avLst>
                <a:gd name="adj1" fmla="val 278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188038" y="1789283"/>
            <a:ext cx="990314" cy="1082863"/>
            <a:chOff x="6507213" y="1285591"/>
            <a:chExt cx="1199001" cy="1470922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216809" y="1285591"/>
              <a:ext cx="46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46" name="Curved Connector 45"/>
          <p:cNvCxnSpPr/>
          <p:nvPr/>
        </p:nvCxnSpPr>
        <p:spPr>
          <a:xfrm flipV="1">
            <a:off x="4124463" y="2499475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657972" y="1787916"/>
            <a:ext cx="1192067" cy="1016461"/>
            <a:chOff x="648830" y="4702271"/>
            <a:chExt cx="1359689" cy="1477897"/>
          </a:xfrm>
        </p:grpSpPr>
        <p:grpSp>
          <p:nvGrpSpPr>
            <p:cNvPr id="48" name="Group 47"/>
            <p:cNvGrpSpPr/>
            <p:nvPr/>
          </p:nvGrpSpPr>
          <p:grpSpPr>
            <a:xfrm>
              <a:off x="809518" y="4702271"/>
              <a:ext cx="1199001" cy="1477897"/>
              <a:chOff x="6507213" y="1278616"/>
              <a:chExt cx="1199001" cy="1477897"/>
            </a:xfrm>
          </p:grpSpPr>
          <p:grpSp>
            <p:nvGrpSpPr>
              <p:cNvPr id="51" name="Group 50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7216809" y="127861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0" name="Curved Connector 49"/>
            <p:cNvCxnSpPr/>
            <p:nvPr/>
          </p:nvCxnSpPr>
          <p:spPr>
            <a:xfrm rot="5400000">
              <a:off x="579473" y="5071186"/>
              <a:ext cx="566668" cy="427953"/>
            </a:xfrm>
            <a:prstGeom prst="curvedConnector3">
              <a:avLst>
                <a:gd name="adj1" fmla="val 504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urved Connector 57"/>
          <p:cNvCxnSpPr/>
          <p:nvPr/>
        </p:nvCxnSpPr>
        <p:spPr>
          <a:xfrm flipV="1">
            <a:off x="7783516" y="2414025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543607" y="5019729"/>
            <a:ext cx="1894840" cy="1061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Move Steering Block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Using ATTACHMENTS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5830"/>
            <a:ext cx="4779098" cy="457424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Attach a medium motor to Port A or a large motor to Port D as needed.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Move Steering vs. Motor Block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moving your wheels you should use a Move Steering Block that syncs both wheel motors (see intermediate lesson called Move Blocks to learn </a:t>
            </a:r>
            <a:r>
              <a:rPr lang="en-US" smtClean="0"/>
              <a:t>about sync)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moving your attachment your arm, you use either a Medium Motor Block or a Large Motor Block because you don’t need to sync your motors.</a:t>
            </a:r>
          </a:p>
          <a:p>
            <a:endParaRPr lang="en-US" dirty="0"/>
          </a:p>
        </p:txBody>
      </p:sp>
      <p:pic>
        <p:nvPicPr>
          <p:cNvPr id="4" name="Picture 3" descr="Screen Shot 2014-08-07 at 1.4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774" y="4725954"/>
            <a:ext cx="3263900" cy="1333500"/>
          </a:xfrm>
          <a:prstGeom prst="rect">
            <a:avLst/>
          </a:prstGeom>
        </p:spPr>
      </p:pic>
      <p:pic>
        <p:nvPicPr>
          <p:cNvPr id="5" name="Picture 4" descr="Screen Shot 2014-08-07 at 1.45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174" y="2117724"/>
            <a:ext cx="3238500" cy="142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7624" y="1779623"/>
            <a:ext cx="265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Medium Motor Block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77624" y="4404322"/>
            <a:ext cx="265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TIP: Port View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9/05/2015)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57600" y="2279634"/>
            <a:ext cx="972152" cy="4876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1526" y="1524318"/>
            <a:ext cx="3548125" cy="199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8" y="1594006"/>
            <a:ext cx="3116451" cy="18589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prst="relaxedInset"/>
          </a:sp3d>
        </p:spPr>
      </p:pic>
      <p:sp>
        <p:nvSpPr>
          <p:cNvPr id="3" name="TextBox 2"/>
          <p:cNvSpPr txBox="1"/>
          <p:nvPr/>
        </p:nvSpPr>
        <p:spPr>
          <a:xfrm>
            <a:off x="2910980" y="4102586"/>
            <a:ext cx="312889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Rookie Tip: </a:t>
            </a:r>
            <a:r>
              <a:rPr lang="en-US" dirty="0" smtClean="0"/>
              <a:t>Use Port View on your brick to read sensor values, and measure distances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7288</TotalTime>
  <Words>2106</Words>
  <Application>Microsoft Office PowerPoint</Application>
  <PresentationFormat>On-screen Show (4:3)</PresentationFormat>
  <Paragraphs>318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Zapf Dingbats</vt:lpstr>
      <vt:lpstr>Essential</vt:lpstr>
      <vt:lpstr>Custom Design</vt:lpstr>
      <vt:lpstr>BEGINNER FLL PROGRAMMING WORKSHOP</vt:lpstr>
      <vt:lpstr>Goals for this workshop</vt:lpstr>
      <vt:lpstr>Where Can I learn more?</vt:lpstr>
      <vt:lpstr>Review: MOVING STRAIGHT</vt:lpstr>
      <vt:lpstr>NEGATIVE &amp; POSITIVE POWER: BACKWARD &amp; FORWARD</vt:lpstr>
      <vt:lpstr>REVIEW: Moving Forward and Backwards</vt:lpstr>
      <vt:lpstr>Review: PIVOT &amp; SPIN TURNS</vt:lpstr>
      <vt:lpstr>REVIEW: Using ATTACHMENTS</vt:lpstr>
      <vt:lpstr>USEFUL TIP: Port View</vt:lpstr>
      <vt:lpstr>Why use Sensors in FLL?</vt:lpstr>
      <vt:lpstr>What is a sensor?</vt:lpstr>
      <vt:lpstr>WHAT IS A TOUCH SENSOR? </vt:lpstr>
      <vt:lpstr>When might you use this sensor IN FLL? </vt:lpstr>
      <vt:lpstr>Move on and OFF</vt:lpstr>
      <vt:lpstr>HOW Do you program with the Touch Sensor?</vt:lpstr>
      <vt:lpstr>CHALLENGE</vt:lpstr>
      <vt:lpstr>Challenge Solution </vt:lpstr>
      <vt:lpstr>HOW DO YOU Program with the Ultrasonic?</vt:lpstr>
      <vt:lpstr>What is the color sensor? </vt:lpstr>
      <vt:lpstr>Why use a Color Sensor in FLL?</vt:lpstr>
      <vt:lpstr>ANOTHER MOVE STEERING TIP: COAST or Brake?</vt:lpstr>
      <vt:lpstr>COLOR SENSOR CHALLENGE</vt:lpstr>
      <vt:lpstr>Color Sensor Challenge Solution</vt:lpstr>
      <vt:lpstr>BEGINNER PROGRAMMING Lesson</vt:lpstr>
      <vt:lpstr>Where line following could be useful in FLL </vt:lpstr>
      <vt:lpstr>FOLLOW THE MIDDLE?</vt:lpstr>
      <vt:lpstr>PowerPoint Presentation</vt:lpstr>
      <vt:lpstr>PowerPoint Presentation</vt:lpstr>
      <vt:lpstr>Line Following: ROBOT STYLE</vt:lpstr>
      <vt:lpstr>ROBOT LINE FOLLOWING Happens on the edges</vt:lpstr>
      <vt:lpstr>starting the roboT on the correct side</vt:lpstr>
      <vt:lpstr>How do you write a line follower?</vt:lpstr>
      <vt:lpstr>Switch Blocks</vt:lpstr>
      <vt:lpstr>Loops</vt:lpstr>
      <vt:lpstr>Line Follower challenge 1</vt:lpstr>
      <vt:lpstr>Other things to try</vt:lpstr>
      <vt:lpstr>LINE FOLLOWING CHALLENGE SOLUTION</vt:lpstr>
      <vt:lpstr>CHALLENGE 1 SOLUTION</vt:lpstr>
      <vt:lpstr>Line follower challenge 2</vt:lpstr>
      <vt:lpstr>Challenge 2 SOLUTION: SEnsor</vt:lpstr>
      <vt:lpstr>Challenge 2 SOLUTION: PARTICULAR distance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Lessons</dc:title>
  <dc:creator>Sanjay Seshan</dc:creator>
  <cp:lastModifiedBy>Sanjay Seshan</cp:lastModifiedBy>
  <cp:revision>34</cp:revision>
  <dcterms:created xsi:type="dcterms:W3CDTF">2014-08-07T02:19:13Z</dcterms:created>
  <dcterms:modified xsi:type="dcterms:W3CDTF">2015-09-08T21:13:22Z</dcterms:modified>
</cp:coreProperties>
</file>